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5" r:id="rId7"/>
    <p:sldId id="262" r:id="rId8"/>
    <p:sldId id="273" r:id="rId9"/>
    <p:sldId id="266" r:id="rId10"/>
    <p:sldId id="264" r:id="rId11"/>
    <p:sldId id="263" r:id="rId12"/>
    <p:sldId id="267" r:id="rId13"/>
    <p:sldId id="268" r:id="rId14"/>
    <p:sldId id="269" r:id="rId15"/>
    <p:sldId id="275" r:id="rId16"/>
    <p:sldId id="282" r:id="rId17"/>
    <p:sldId id="276" r:id="rId18"/>
    <p:sldId id="280" r:id="rId19"/>
    <p:sldId id="281" r:id="rId20"/>
    <p:sldId id="283" r:id="rId21"/>
    <p:sldId id="286" r:id="rId22"/>
    <p:sldId id="285" r:id="rId23"/>
    <p:sldId id="284" r:id="rId24"/>
    <p:sldId id="287" r:id="rId25"/>
    <p:sldId id="289" r:id="rId26"/>
    <p:sldId id="290" r:id="rId27"/>
    <p:sldId id="288" r:id="rId28"/>
    <p:sldId id="291" r:id="rId29"/>
    <p:sldId id="29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84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36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09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9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73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86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96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73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19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3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81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1BCC7-DAC3-4F0E-BA06-0932CB84B1E9}" type="datetimeFigureOut">
              <a:rPr lang="zh-CN" altLang="en-US" smtClean="0"/>
              <a:t>2014/5/18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A081B-8B0A-4293-8454-259F96D88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10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hihu.com/question/20437307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zhihu.com/question/2024209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zhihu.com/question/22235738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标注 6"/>
          <p:cNvSpPr/>
          <p:nvPr/>
        </p:nvSpPr>
        <p:spPr>
          <a:xfrm>
            <a:off x="2755900" y="1839642"/>
            <a:ext cx="6451600" cy="2554557"/>
          </a:xfrm>
          <a:prstGeom prst="wedgeRoundRectCallout">
            <a:avLst>
              <a:gd name="adj1" fmla="val -21664"/>
              <a:gd name="adj2" fmla="val 68442"/>
              <a:gd name="adj3" fmla="val 16667"/>
            </a:avLst>
          </a:prstGeom>
          <a:solidFill>
            <a:srgbClr val="FFFFFF">
              <a:alpha val="1000"/>
            </a:srgbClr>
          </a:solidFill>
          <a:ln w="38100">
            <a:solidFill>
              <a:schemeClr val="bg1"/>
            </a:solidFill>
            <a:prstDash val="solid"/>
          </a:ln>
          <a:effectLst>
            <a:glow rad="177800">
              <a:schemeClr val="bg1">
                <a:lumMod val="95000"/>
                <a:alpha val="4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48050" y="2762978"/>
            <a:ext cx="506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手机摄影 酷炫之道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172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1257300"/>
            <a:ext cx="4508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22400" y="1117600"/>
            <a:ext cx="717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善于利用各种各样的摄影软件</a:t>
            </a:r>
            <a:endParaRPr lang="en-US" altLang="zh-CN" sz="3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2" y="3022599"/>
            <a:ext cx="3557588" cy="177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666750"/>
            <a:ext cx="11006128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iamicityballet.org/blog/wp-content/uploads/2012/08/instagram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028700"/>
            <a:ext cx="346138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479675" y="4838700"/>
            <a:ext cx="758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hlinkClick r:id="rId3"/>
              </a:rPr>
              <a:t>Instagram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hlinkClick r:id="rId3"/>
              </a:rPr>
              <a:t>上面有哪些值得关注的用户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hlinkClick r:id="rId3"/>
              </a:rPr>
              <a:t>？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hlinkClick r:id="rId4"/>
              </a:rPr>
              <a:t>Instagram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hlinkClick r:id="rId4"/>
              </a:rPr>
              <a:t>是用什么语言编写的？为什么它的图片滤镜效果那么出众？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933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1.zhimg.com/4e/89/4e89b68619252aeb262d236c597203bd_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5"/>
          <a:stretch/>
        </p:blipFill>
        <p:spPr bwMode="auto">
          <a:xfrm>
            <a:off x="2837816" y="1414193"/>
            <a:ext cx="6740525" cy="350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837816" y="5272455"/>
            <a:ext cx="204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神奇的滤镜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151" y="5307277"/>
            <a:ext cx="927957" cy="4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93" y="1468003"/>
            <a:ext cx="4025900" cy="402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93" y="1468003"/>
            <a:ext cx="4025900" cy="4025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47" y="797019"/>
            <a:ext cx="4025901" cy="536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0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93" y="1468003"/>
            <a:ext cx="4025900" cy="402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93" y="1468003"/>
            <a:ext cx="4025900" cy="4025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47" y="797019"/>
            <a:ext cx="4025901" cy="53678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47" y="797019"/>
            <a:ext cx="4025902" cy="5367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92" y="1468003"/>
            <a:ext cx="4025901" cy="40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468003"/>
            <a:ext cx="5367867" cy="402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1468003"/>
            <a:ext cx="4025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3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468003"/>
            <a:ext cx="5367867" cy="402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1468003"/>
            <a:ext cx="4025900" cy="4025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468003"/>
            <a:ext cx="5367867" cy="4025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1468003"/>
            <a:ext cx="4025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3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468003"/>
            <a:ext cx="5367867" cy="402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1468003"/>
            <a:ext cx="4025900" cy="4025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468003"/>
            <a:ext cx="5367867" cy="4025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1468003"/>
            <a:ext cx="4025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9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2900" y="2886886"/>
            <a:ext cx="406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单反？微单？数码相机？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12900" y="1449650"/>
            <a:ext cx="4178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Why</a:t>
            </a:r>
            <a:r>
              <a:rPr lang="zh-CN" altLang="en-US" sz="4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？</a:t>
            </a:r>
            <a:endParaRPr lang="zh-CN" altLang="en-US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12900" y="4705747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体积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 重量大 不会随时携带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6110210" y="2700695"/>
            <a:ext cx="9681" cy="287603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935710" y="2886886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手机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？</a:t>
            </a:r>
            <a:endParaRPr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35710" y="4705747"/>
            <a:ext cx="345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不带手机出门就会死。。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12900" y="4139456"/>
            <a:ext cx="234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高清 处理效果好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35710" y="4138712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低清 快速分享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796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72750" y="2427405"/>
            <a:ext cx="73480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移轴摄影，即移轴镜摄影（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Tilt-shift photography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，泛指利用移轴镜头创作的作品，所拍摄的照片效果就像是缩微模型一样，非常特别。移轴镜头的作用，本来主要是用来修正以普通广角镜拍照时所产生出的透视问题，但后来却被广泛利用来创作变化景深聚焦点位置的摄影作品。移轴镜摄影是将真实世界拍成像假的一样，使照片能够充分表现「人造都市」的感觉。</a:t>
            </a:r>
          </a:p>
        </p:txBody>
      </p:sp>
      <p:sp>
        <p:nvSpPr>
          <p:cNvPr id="5" name="矩形 4"/>
          <p:cNvSpPr/>
          <p:nvPr/>
        </p:nvSpPr>
        <p:spPr>
          <a:xfrm>
            <a:off x="2372750" y="1477667"/>
            <a:ext cx="1833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移轴摄影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025" y="4596544"/>
            <a:ext cx="104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3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divshare.com/img/5918228-cd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74" y="703385"/>
            <a:ext cx="5415230" cy="5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2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移轴摄影精美高清风光风景宽屏壁纸(壁纸4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525" y="858128"/>
            <a:ext cx="8114245" cy="507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96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9000" y="123465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还有更多好玩的</a:t>
            </a:r>
            <a:r>
              <a:rPr lang="en-US" altLang="zh-CN" sz="2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122487"/>
            <a:ext cx="1143000" cy="1809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99" y="2125662"/>
            <a:ext cx="1206500" cy="1809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098" y="2122487"/>
            <a:ext cx="1206501" cy="18097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59000" y="4831834"/>
            <a:ext cx="5974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hlinkClick r:id="rId5"/>
              </a:rPr>
              <a:t>哪些图片应用的滤镜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hlinkClick r:id="rId5"/>
              </a:rPr>
              <a:t>(filter)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hlinkClick r:id="rId5"/>
              </a:rPr>
              <a:t>比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hlinkClick r:id="rId5"/>
              </a:rPr>
              <a:t>Instagram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hlinkClick r:id="rId5"/>
              </a:rPr>
              <a:t>的更好？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03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7200" y="1206500"/>
            <a:ext cx="344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最重要的是</a:t>
            </a:r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...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74950" y="3556575"/>
            <a:ext cx="544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自己  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多玩耍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914935"/>
            <a:ext cx="1121720" cy="12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右箭头标注 4"/>
          <p:cNvSpPr/>
          <p:nvPr/>
        </p:nvSpPr>
        <p:spPr>
          <a:xfrm>
            <a:off x="2425700" y="1384300"/>
            <a:ext cx="7797800" cy="4127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86200" y="1739900"/>
            <a:ext cx="219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摄影知识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86200" y="3048000"/>
            <a:ext cx="212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美感培养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6200" y="4356100"/>
            <a:ext cx="219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硬件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+ 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软件 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5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泪滴形 2"/>
          <p:cNvSpPr/>
          <p:nvPr/>
        </p:nvSpPr>
        <p:spPr>
          <a:xfrm>
            <a:off x="3765550" y="1549400"/>
            <a:ext cx="3797300" cy="3556000"/>
          </a:xfrm>
          <a:prstGeom prst="teardrop">
            <a:avLst/>
          </a:prstGeom>
          <a:solidFill>
            <a:srgbClr val="FFFFFF">
              <a:alpha val="5000"/>
            </a:srgbClr>
          </a:solidFill>
          <a:ln w="38100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92700" y="2973457"/>
            <a:ext cx="149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酷炫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33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9700" y="2794000"/>
            <a:ext cx="4559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Thank you</a:t>
            </a:r>
            <a:r>
              <a:rPr lang="zh-CN" altLang="en-US" sz="6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！</a:t>
            </a:r>
            <a:endParaRPr lang="zh-CN" altLang="en-US" sz="6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70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6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473773" y="4269094"/>
            <a:ext cx="192000" cy="1549669"/>
            <a:chOff x="5605330" y="3201820"/>
            <a:chExt cx="144000" cy="116225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677330" y="3201820"/>
              <a:ext cx="0" cy="936104"/>
            </a:xfrm>
            <a:prstGeom prst="line">
              <a:avLst/>
            </a:prstGeom>
            <a:ln w="762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五边形 8"/>
            <p:cNvSpPr/>
            <p:nvPr/>
          </p:nvSpPr>
          <p:spPr>
            <a:xfrm rot="5400000">
              <a:off x="5551330" y="4166072"/>
              <a:ext cx="252000" cy="14400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4" name="十角星 3"/>
          <p:cNvSpPr/>
          <p:nvPr/>
        </p:nvSpPr>
        <p:spPr>
          <a:xfrm>
            <a:off x="4103779" y="1436779"/>
            <a:ext cx="3984443" cy="3984443"/>
          </a:xfrm>
          <a:prstGeom prst="star10">
            <a:avLst>
              <a:gd name="adj" fmla="val 39983"/>
              <a:gd name="hf" fmla="val 10514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631838" y="1964838"/>
            <a:ext cx="2928325" cy="2928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十角星 9"/>
          <p:cNvSpPr/>
          <p:nvPr/>
        </p:nvSpPr>
        <p:spPr>
          <a:xfrm>
            <a:off x="4103779" y="1436779"/>
            <a:ext cx="3984448" cy="3984443"/>
          </a:xfrm>
          <a:custGeom>
            <a:avLst/>
            <a:gdLst/>
            <a:ahLst/>
            <a:cxnLst/>
            <a:rect l="l" t="t" r="r" b="b"/>
            <a:pathLst>
              <a:path w="2988336" h="2988332">
                <a:moveTo>
                  <a:pt x="1494168" y="396044"/>
                </a:moveTo>
                <a:cubicBezTo>
                  <a:pt x="887692" y="396044"/>
                  <a:pt x="396046" y="887690"/>
                  <a:pt x="396046" y="1494166"/>
                </a:cubicBezTo>
                <a:cubicBezTo>
                  <a:pt x="396046" y="2100642"/>
                  <a:pt x="887692" y="2592288"/>
                  <a:pt x="1494168" y="2592288"/>
                </a:cubicBezTo>
                <a:cubicBezTo>
                  <a:pt x="2100644" y="2592288"/>
                  <a:pt x="2592290" y="2100642"/>
                  <a:pt x="2592290" y="1494166"/>
                </a:cubicBezTo>
                <a:cubicBezTo>
                  <a:pt x="2592290" y="887690"/>
                  <a:pt x="2100644" y="396044"/>
                  <a:pt x="1494168" y="396044"/>
                </a:cubicBezTo>
                <a:close/>
                <a:moveTo>
                  <a:pt x="1494168" y="0"/>
                </a:moveTo>
                <a:lnTo>
                  <a:pt x="1882393" y="357816"/>
                </a:lnTo>
                <a:lnTo>
                  <a:pt x="2417619" y="285356"/>
                </a:lnTo>
                <a:lnTo>
                  <a:pt x="2510548" y="791860"/>
                </a:lnTo>
                <a:lnTo>
                  <a:pt x="2988336" y="1032439"/>
                </a:lnTo>
                <a:lnTo>
                  <a:pt x="2750478" y="1494166"/>
                </a:lnTo>
                <a:lnTo>
                  <a:pt x="2988336" y="1955893"/>
                </a:lnTo>
                <a:lnTo>
                  <a:pt x="2510548" y="2196472"/>
                </a:lnTo>
                <a:lnTo>
                  <a:pt x="2417619" y="2702976"/>
                </a:lnTo>
                <a:lnTo>
                  <a:pt x="1882393" y="2630516"/>
                </a:lnTo>
                <a:lnTo>
                  <a:pt x="1494168" y="2988332"/>
                </a:lnTo>
                <a:lnTo>
                  <a:pt x="1105943" y="2630516"/>
                </a:lnTo>
                <a:lnTo>
                  <a:pt x="570717" y="2702976"/>
                </a:lnTo>
                <a:lnTo>
                  <a:pt x="477788" y="2196472"/>
                </a:lnTo>
                <a:lnTo>
                  <a:pt x="0" y="1955893"/>
                </a:lnTo>
                <a:lnTo>
                  <a:pt x="237858" y="1494166"/>
                </a:lnTo>
                <a:lnTo>
                  <a:pt x="0" y="1032439"/>
                </a:lnTo>
                <a:lnTo>
                  <a:pt x="477788" y="791860"/>
                </a:lnTo>
                <a:lnTo>
                  <a:pt x="570717" y="285356"/>
                </a:lnTo>
                <a:lnTo>
                  <a:pt x="1105943" y="3578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2" name="十角星 11"/>
          <p:cNvSpPr/>
          <p:nvPr/>
        </p:nvSpPr>
        <p:spPr>
          <a:xfrm>
            <a:off x="-4609190" y="1888083"/>
            <a:ext cx="3984443" cy="3984443"/>
          </a:xfrm>
          <a:prstGeom prst="star10">
            <a:avLst>
              <a:gd name="adj" fmla="val 39983"/>
              <a:gd name="hf" fmla="val 10514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631323" y="1964838"/>
            <a:ext cx="2928325" cy="292832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45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"/>
    </mc:Choice>
    <mc:Fallback>
      <p:transition spd="slow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38889E-6 -0.03642 C 6.38889E-6 -0.02438 6.38889E-6 -0.01203 6.38889E-6 2.46914E-7 " pathEditMode="relative" ptsTypes="fA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10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十角星 3"/>
          <p:cNvSpPr/>
          <p:nvPr/>
        </p:nvSpPr>
        <p:spPr>
          <a:xfrm>
            <a:off x="4103264" y="1436779"/>
            <a:ext cx="3984443" cy="3984443"/>
          </a:xfrm>
          <a:prstGeom prst="star10">
            <a:avLst>
              <a:gd name="adj" fmla="val 39983"/>
              <a:gd name="hf" fmla="val 10514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631323" y="1964838"/>
            <a:ext cx="2928325" cy="292832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51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"/>
    </mc:Choice>
    <mc:Fallback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横卷形 10"/>
          <p:cNvSpPr/>
          <p:nvPr/>
        </p:nvSpPr>
        <p:spPr>
          <a:xfrm>
            <a:off x="1390650" y="459888"/>
            <a:ext cx="9017000" cy="5054600"/>
          </a:xfrm>
          <a:prstGeom prst="horizontalScroll">
            <a:avLst/>
          </a:prstGeom>
          <a:solidFill>
            <a:srgbClr val="FFFFFF">
              <a:alpha val="16863"/>
            </a:srgbClr>
          </a:solidFill>
          <a:ln w="381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41600" y="1685067"/>
            <a:ext cx="275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准备工作</a:t>
            </a:r>
            <a:endParaRPr lang="en-US" altLang="zh-CN" sz="28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84700" y="2525523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你需要什么？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4700" y="3304424"/>
            <a:ext cx="539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一台具有摄像功能的手机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950575" y="5669707"/>
            <a:ext cx="77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哦</a:t>
            </a:r>
            <a:endParaRPr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528300" y="6408828"/>
            <a:ext cx="1196975" cy="2898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1776075" y="5377895"/>
            <a:ext cx="247650" cy="1168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9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200" y="1041020"/>
            <a:ext cx="717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善于利用手机相机的各种功能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70" y="2274320"/>
            <a:ext cx="1034430" cy="82284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9650" y="2485686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你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确定你用过你手机相机的所有功能吗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08300" y="3365520"/>
            <a:ext cx="11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全景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8300" y="4007296"/>
            <a:ext cx="156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连拍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08300" y="4649072"/>
            <a:ext cx="378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HDR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（高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动态光照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渲染）</a:t>
            </a: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26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2424448"/>
            <a:ext cx="9584545" cy="205865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82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1333500"/>
            <a:ext cx="4432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0" y="1244600"/>
            <a:ext cx="608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HDR   </a:t>
            </a:r>
            <a:r>
              <a:rPr lang="zh-CN" altLang="en-US" sz="2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高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动态光照渲染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86000" y="2159000"/>
            <a:ext cx="78613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现实真正存在的亮度差，即最亮的物体亮度，和最小的物体亮度之比为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 而人类的眼睛所能看到的范围是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</a:t>
            </a:r>
            <a:r>
              <a:rPr lang="en-US" altLang="zh-CN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左右，但是一般的显示器，照相机能表示的只有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256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种不同的亮度。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但是我们可以多拍几张照片，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张，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张，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....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 甚至几十张，这些照片的曝光依次增大，很多朋友应该可以想到，随着照片曝光的增大，照片会依次变亮，换一种角度，照片所表示的细节会从亮处向暗处改变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根据上面的原理，如果我们将照相机拍摄的很多张图片合成，结果图片的数量级一般为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en-US" altLang="zh-CN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16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甚至更多。</a:t>
            </a:r>
          </a:p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这样问题就出现了，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en-US" altLang="zh-CN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16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或者更高数量级的亮度只能存在电脑里，而一般的显示器只能表示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个亮度数量级，用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256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个数字来模拟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en-US" altLang="zh-CN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16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所能表示的信息，这种模拟的方法就是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HDR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技术核心内容之一，学名叫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Tone-Mapping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。用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Tone-mapping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压缩以后，我们所合成的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HDR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影像就能很好的在显示器上显示了，能给人以震撼人心的效果。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11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haozhaopian.com/images/jiaocheng/jzsy_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75" y="820737"/>
            <a:ext cx="57150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haozhaopian.com/images/jiaocheng/jzsy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75" y="2214563"/>
            <a:ext cx="5715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30500" y="1219200"/>
            <a:ext cx="515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不</a:t>
            </a:r>
            <a:r>
              <a:rPr lang="zh-CN" altLang="en-US" sz="2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懂？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30500" y="2744499"/>
            <a:ext cx="664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风景照、户外逆光明暗反差过强的场景适合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HDR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拍摄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3959225"/>
            <a:ext cx="657225" cy="895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08400" y="4485243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其他时候？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84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526</Words>
  <Application>Microsoft Office PowerPoint</Application>
  <PresentationFormat>宽屏</PresentationFormat>
  <Paragraphs>40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华文细黑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手机摄影酷炫之道</dc:title>
  <dc:creator>letitia xu</dc:creator>
  <cp:lastModifiedBy>letitia xu</cp:lastModifiedBy>
  <cp:revision>61</cp:revision>
  <dcterms:created xsi:type="dcterms:W3CDTF">2014-05-16T07:35:06Z</dcterms:created>
  <dcterms:modified xsi:type="dcterms:W3CDTF">2014-05-18T03:47:31Z</dcterms:modified>
</cp:coreProperties>
</file>